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306" r:id="rId3"/>
    <p:sldId id="305" r:id="rId4"/>
    <p:sldId id="293" r:id="rId5"/>
    <p:sldId id="294" r:id="rId6"/>
    <p:sldId id="295" r:id="rId7"/>
    <p:sldId id="297" r:id="rId8"/>
    <p:sldId id="301" r:id="rId9"/>
  </p:sldIdLst>
  <p:sldSz cx="12192000" cy="6858000"/>
  <p:notesSz cx="6858000" cy="9144000"/>
  <p:embeddedFontLst>
    <p:embeddedFont>
      <p:font typeface="Libre Franklin" pitchFamily="2" charset="77"/>
      <p:regular r:id="rId11"/>
      <p:bold r:id="rId12"/>
      <p:italic r:id="rId13"/>
      <p:boldItalic r:id="rId14"/>
    </p:embeddedFont>
    <p:embeddedFont>
      <p:font typeface="Libre Franklin Medium" panose="020B0604020202020204" pitchFamily="34" charset="0"/>
      <p:regular r:id="rId15"/>
      <p:bold r:id="rId16"/>
      <p:italic r:id="rId17"/>
      <p:boldItalic r:id="rId18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x3wO+cHw5bvd2Sny5jWA3ayNe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7759D-E165-479D-9393-3EC6336861C6}" v="21" dt="2020-08-31T02:10:40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7"/>
    <p:restoredTop sz="94663"/>
  </p:normalViewPr>
  <p:slideViewPr>
    <p:cSldViewPr snapToGrid="0">
      <p:cViewPr varScale="1">
        <p:scale>
          <a:sx n="112" d="100"/>
          <a:sy n="112" d="100"/>
        </p:scale>
        <p:origin x="44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49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48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703B46-DB9A-4845-81D4-75E799C0B28B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F10BDD-48A2-174D-B58D-19B9E211423E}">
      <dgm:prSet phldrT="[Text]"/>
      <dgm:spPr/>
      <dgm:t>
        <a:bodyPr/>
        <a:lstStyle/>
        <a:p>
          <a:r>
            <a:rPr lang="en-US" dirty="0"/>
            <a:t>2014 RACIMO</a:t>
          </a:r>
        </a:p>
      </dgm:t>
    </dgm:pt>
    <dgm:pt modelId="{A5C0E569-1450-7245-ADD4-0869EFB0AE46}" type="parTrans" cxnId="{59786754-53C5-9345-A40F-91EB89B93BFF}">
      <dgm:prSet/>
      <dgm:spPr/>
      <dgm:t>
        <a:bodyPr/>
        <a:lstStyle/>
        <a:p>
          <a:endParaRPr lang="en-US"/>
        </a:p>
      </dgm:t>
    </dgm:pt>
    <dgm:pt modelId="{74DF94E8-D17A-3147-ABB2-087C83E9BDB3}" type="sibTrans" cxnId="{59786754-53C5-9345-A40F-91EB89B93BFF}">
      <dgm:prSet/>
      <dgm:spPr/>
      <dgm:t>
        <a:bodyPr/>
        <a:lstStyle/>
        <a:p>
          <a:endParaRPr lang="en-US"/>
        </a:p>
      </dgm:t>
    </dgm:pt>
    <dgm:pt modelId="{C9AA1555-2FBB-114B-A84D-55B5FB0EE88F}">
      <dgm:prSet phldrT="[Text]"/>
      <dgm:spPr/>
      <dgm:t>
        <a:bodyPr/>
        <a:lstStyle/>
        <a:p>
          <a:r>
            <a:rPr lang="en-US" dirty="0"/>
            <a:t>2018 </a:t>
          </a:r>
        </a:p>
        <a:p>
          <a:r>
            <a:rPr lang="en-US" dirty="0"/>
            <a:t>RACIMO-Air</a:t>
          </a:r>
        </a:p>
      </dgm:t>
    </dgm:pt>
    <dgm:pt modelId="{1FB08E8E-AAE5-2C43-8ED8-B15BFC84EC3F}" type="parTrans" cxnId="{4B64582A-671C-424A-980F-E980250FFB35}">
      <dgm:prSet/>
      <dgm:spPr/>
      <dgm:t>
        <a:bodyPr/>
        <a:lstStyle/>
        <a:p>
          <a:endParaRPr lang="en-US"/>
        </a:p>
      </dgm:t>
    </dgm:pt>
    <dgm:pt modelId="{BDE33E48-7A50-2B4C-9950-2E6C65BC93E1}" type="sibTrans" cxnId="{4B64582A-671C-424A-980F-E980250FFB35}">
      <dgm:prSet/>
      <dgm:spPr/>
      <dgm:t>
        <a:bodyPr/>
        <a:lstStyle/>
        <a:p>
          <a:endParaRPr lang="en-US"/>
        </a:p>
      </dgm:t>
    </dgm:pt>
    <dgm:pt modelId="{4C788386-DEE9-E249-B74E-D0D5BC8005F7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2019 EVA </a:t>
          </a:r>
          <a:r>
            <a:rPr lang="en-US" dirty="0" err="1">
              <a:solidFill>
                <a:srgbClr val="FF0000"/>
              </a:solidFill>
            </a:rPr>
            <a:t>MakeSense</a:t>
          </a:r>
          <a:endParaRPr lang="en-US" dirty="0">
            <a:solidFill>
              <a:srgbClr val="FF0000"/>
            </a:solidFill>
          </a:endParaRPr>
        </a:p>
      </dgm:t>
    </dgm:pt>
    <dgm:pt modelId="{C0F8E098-AF8E-C44A-B851-76D1ECAA213E}" type="parTrans" cxnId="{F92C26E7-83C1-3043-9FD3-CC8E3BD5131A}">
      <dgm:prSet/>
      <dgm:spPr/>
      <dgm:t>
        <a:bodyPr/>
        <a:lstStyle/>
        <a:p>
          <a:endParaRPr lang="en-US"/>
        </a:p>
      </dgm:t>
    </dgm:pt>
    <dgm:pt modelId="{73E416EC-9698-824E-869D-253A75D78F48}" type="sibTrans" cxnId="{F92C26E7-83C1-3043-9FD3-CC8E3BD5131A}">
      <dgm:prSet/>
      <dgm:spPr/>
      <dgm:t>
        <a:bodyPr/>
        <a:lstStyle/>
        <a:p>
          <a:endParaRPr lang="en-US"/>
        </a:p>
      </dgm:t>
    </dgm:pt>
    <dgm:pt modelId="{D1D960FA-46C3-FD4A-B7A3-3A4845789535}">
      <dgm:prSet/>
      <dgm:spPr/>
      <dgm:t>
        <a:bodyPr/>
        <a:lstStyle/>
        <a:p>
          <a:r>
            <a:rPr lang="en-US" dirty="0"/>
            <a:t>2020 </a:t>
          </a:r>
          <a:r>
            <a:rPr lang="en-US" dirty="0" err="1"/>
            <a:t>AstroPáramo</a:t>
          </a:r>
          <a:endParaRPr lang="en-US" dirty="0"/>
        </a:p>
      </dgm:t>
    </dgm:pt>
    <dgm:pt modelId="{A8F899A6-463B-2B4F-AC9E-4AF94F02B3CA}" type="parTrans" cxnId="{119427F4-2A92-1646-9053-B393C06C0443}">
      <dgm:prSet/>
      <dgm:spPr/>
      <dgm:t>
        <a:bodyPr/>
        <a:lstStyle/>
        <a:p>
          <a:endParaRPr lang="en-US"/>
        </a:p>
      </dgm:t>
    </dgm:pt>
    <dgm:pt modelId="{FA97A4D1-D659-4549-A001-077754908BBE}" type="sibTrans" cxnId="{119427F4-2A92-1646-9053-B393C06C0443}">
      <dgm:prSet/>
      <dgm:spPr/>
      <dgm:t>
        <a:bodyPr/>
        <a:lstStyle/>
        <a:p>
          <a:endParaRPr lang="en-US"/>
        </a:p>
      </dgm:t>
    </dgm:pt>
    <dgm:pt modelId="{2898B9BB-95C6-7C4E-BADA-A0533E8FA69E}">
      <dgm:prSet/>
      <dgm:spPr/>
      <dgm:t>
        <a:bodyPr/>
        <a:lstStyle/>
        <a:p>
          <a:r>
            <a:rPr lang="en-US" dirty="0"/>
            <a:t>2021 </a:t>
          </a:r>
          <a:r>
            <a:rPr lang="en-US" dirty="0" err="1"/>
            <a:t>AstroAndes</a:t>
          </a:r>
          <a:endParaRPr lang="en-US" dirty="0"/>
        </a:p>
      </dgm:t>
    </dgm:pt>
    <dgm:pt modelId="{0460764A-9F24-114A-A341-7D6A4EAD66BE}" type="parTrans" cxnId="{D74287D9-11F8-6745-94F2-E02D8650D346}">
      <dgm:prSet/>
      <dgm:spPr/>
      <dgm:t>
        <a:bodyPr/>
        <a:lstStyle/>
        <a:p>
          <a:endParaRPr lang="en-US"/>
        </a:p>
      </dgm:t>
    </dgm:pt>
    <dgm:pt modelId="{A61847E0-CA8B-A345-9000-7FDEBF1D4000}" type="sibTrans" cxnId="{D74287D9-11F8-6745-94F2-E02D8650D346}">
      <dgm:prSet/>
      <dgm:spPr/>
      <dgm:t>
        <a:bodyPr/>
        <a:lstStyle/>
        <a:p>
          <a:endParaRPr lang="en-US"/>
        </a:p>
      </dgm:t>
    </dgm:pt>
    <dgm:pt modelId="{D0CA7B6E-FA31-0841-9105-D9C810BE7872}" type="pres">
      <dgm:prSet presAssocID="{20703B46-DB9A-4845-81D4-75E799C0B28B}" presName="arrowDiagram" presStyleCnt="0">
        <dgm:presLayoutVars>
          <dgm:chMax val="5"/>
          <dgm:dir/>
          <dgm:resizeHandles val="exact"/>
        </dgm:presLayoutVars>
      </dgm:prSet>
      <dgm:spPr/>
    </dgm:pt>
    <dgm:pt modelId="{B1A13209-B9D1-D24B-BEE5-1EE4F0B6D7B5}" type="pres">
      <dgm:prSet presAssocID="{20703B46-DB9A-4845-81D4-75E799C0B28B}" presName="arrow" presStyleLbl="bgShp" presStyleIdx="0" presStyleCnt="1"/>
      <dgm:spPr/>
    </dgm:pt>
    <dgm:pt modelId="{D52E3897-0532-7A43-8413-60C32752ADFF}" type="pres">
      <dgm:prSet presAssocID="{20703B46-DB9A-4845-81D4-75E799C0B28B}" presName="arrowDiagram5" presStyleCnt="0"/>
      <dgm:spPr/>
    </dgm:pt>
    <dgm:pt modelId="{F481A4A0-B1C3-F547-930A-6230882771CA}" type="pres">
      <dgm:prSet presAssocID="{FBF10BDD-48A2-174D-B58D-19B9E211423E}" presName="bullet5a" presStyleLbl="node1" presStyleIdx="0" presStyleCnt="5"/>
      <dgm:spPr/>
    </dgm:pt>
    <dgm:pt modelId="{FF08625D-495A-3543-A7B4-60029A3F536E}" type="pres">
      <dgm:prSet presAssocID="{FBF10BDD-48A2-174D-B58D-19B9E211423E}" presName="textBox5a" presStyleLbl="revTx" presStyleIdx="0" presStyleCnt="5">
        <dgm:presLayoutVars>
          <dgm:bulletEnabled val="1"/>
        </dgm:presLayoutVars>
      </dgm:prSet>
      <dgm:spPr/>
    </dgm:pt>
    <dgm:pt modelId="{9279FFCB-D219-534C-9073-B05AE87AEFC1}" type="pres">
      <dgm:prSet presAssocID="{C9AA1555-2FBB-114B-A84D-55B5FB0EE88F}" presName="bullet5b" presStyleLbl="node1" presStyleIdx="1" presStyleCnt="5"/>
      <dgm:spPr/>
    </dgm:pt>
    <dgm:pt modelId="{85539393-5940-E949-8A3D-1B8B6D63D492}" type="pres">
      <dgm:prSet presAssocID="{C9AA1555-2FBB-114B-A84D-55B5FB0EE88F}" presName="textBox5b" presStyleLbl="revTx" presStyleIdx="1" presStyleCnt="5" custScaleX="125270" custScaleY="43598" custLinFactNeighborX="10495" custLinFactNeighborY="-23290">
        <dgm:presLayoutVars>
          <dgm:bulletEnabled val="1"/>
        </dgm:presLayoutVars>
      </dgm:prSet>
      <dgm:spPr/>
    </dgm:pt>
    <dgm:pt modelId="{5EED1040-22C7-454B-87C6-DA41C98894D9}" type="pres">
      <dgm:prSet presAssocID="{4C788386-DEE9-E249-B74E-D0D5BC8005F7}" presName="bullet5c" presStyleLbl="node1" presStyleIdx="2" presStyleCnt="5"/>
      <dgm:spPr/>
    </dgm:pt>
    <dgm:pt modelId="{9038387E-0A02-FB44-B6C7-A47B164E3237}" type="pres">
      <dgm:prSet presAssocID="{4C788386-DEE9-E249-B74E-D0D5BC8005F7}" presName="textBox5c" presStyleLbl="revTx" presStyleIdx="2" presStyleCnt="5">
        <dgm:presLayoutVars>
          <dgm:bulletEnabled val="1"/>
        </dgm:presLayoutVars>
      </dgm:prSet>
      <dgm:spPr/>
    </dgm:pt>
    <dgm:pt modelId="{FCCC7422-4A3E-0841-90A5-588D230EE486}" type="pres">
      <dgm:prSet presAssocID="{D1D960FA-46C3-FD4A-B7A3-3A4845789535}" presName="bullet5d" presStyleLbl="node1" presStyleIdx="3" presStyleCnt="5"/>
      <dgm:spPr/>
    </dgm:pt>
    <dgm:pt modelId="{BBC0EEF7-E951-4A4A-8F0E-9A6BD0C5B524}" type="pres">
      <dgm:prSet presAssocID="{D1D960FA-46C3-FD4A-B7A3-3A4845789535}" presName="textBox5d" presStyleLbl="revTx" presStyleIdx="3" presStyleCnt="5">
        <dgm:presLayoutVars>
          <dgm:bulletEnabled val="1"/>
        </dgm:presLayoutVars>
      </dgm:prSet>
      <dgm:spPr/>
    </dgm:pt>
    <dgm:pt modelId="{A54CE203-B53F-0848-ACF6-44232A90164D}" type="pres">
      <dgm:prSet presAssocID="{2898B9BB-95C6-7C4E-BADA-A0533E8FA69E}" presName="bullet5e" presStyleLbl="node1" presStyleIdx="4" presStyleCnt="5"/>
      <dgm:spPr/>
    </dgm:pt>
    <dgm:pt modelId="{5D4CB904-BEE2-094A-A22D-6E13BEC3E056}" type="pres">
      <dgm:prSet presAssocID="{2898B9BB-95C6-7C4E-BADA-A0533E8FA69E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B2304D03-F4B6-3B47-B31C-689469C78548}" type="presOf" srcId="{20703B46-DB9A-4845-81D4-75E799C0B28B}" destId="{D0CA7B6E-FA31-0841-9105-D9C810BE7872}" srcOrd="0" destOrd="0" presId="urn:microsoft.com/office/officeart/2005/8/layout/arrow2"/>
    <dgm:cxn modelId="{4B64582A-671C-424A-980F-E980250FFB35}" srcId="{20703B46-DB9A-4845-81D4-75E799C0B28B}" destId="{C9AA1555-2FBB-114B-A84D-55B5FB0EE88F}" srcOrd="1" destOrd="0" parTransId="{1FB08E8E-AAE5-2C43-8ED8-B15BFC84EC3F}" sibTransId="{BDE33E48-7A50-2B4C-9950-2E6C65BC93E1}"/>
    <dgm:cxn modelId="{59786754-53C5-9345-A40F-91EB89B93BFF}" srcId="{20703B46-DB9A-4845-81D4-75E799C0B28B}" destId="{FBF10BDD-48A2-174D-B58D-19B9E211423E}" srcOrd="0" destOrd="0" parTransId="{A5C0E569-1450-7245-ADD4-0869EFB0AE46}" sibTransId="{74DF94E8-D17A-3147-ABB2-087C83E9BDB3}"/>
    <dgm:cxn modelId="{B1ECE567-D011-4E46-8C4A-138DFC30706E}" type="presOf" srcId="{4C788386-DEE9-E249-B74E-D0D5BC8005F7}" destId="{9038387E-0A02-FB44-B6C7-A47B164E3237}" srcOrd="0" destOrd="0" presId="urn:microsoft.com/office/officeart/2005/8/layout/arrow2"/>
    <dgm:cxn modelId="{CABBF57C-6DCF-A847-963B-8FEB74120A19}" type="presOf" srcId="{D1D960FA-46C3-FD4A-B7A3-3A4845789535}" destId="{BBC0EEF7-E951-4A4A-8F0E-9A6BD0C5B524}" srcOrd="0" destOrd="0" presId="urn:microsoft.com/office/officeart/2005/8/layout/arrow2"/>
    <dgm:cxn modelId="{F5CD1A81-378F-3640-B012-25E1117B8858}" type="presOf" srcId="{2898B9BB-95C6-7C4E-BADA-A0533E8FA69E}" destId="{5D4CB904-BEE2-094A-A22D-6E13BEC3E056}" srcOrd="0" destOrd="0" presId="urn:microsoft.com/office/officeart/2005/8/layout/arrow2"/>
    <dgm:cxn modelId="{CDC718D1-9557-574E-8244-A489544C6426}" type="presOf" srcId="{FBF10BDD-48A2-174D-B58D-19B9E211423E}" destId="{FF08625D-495A-3543-A7B4-60029A3F536E}" srcOrd="0" destOrd="0" presId="urn:microsoft.com/office/officeart/2005/8/layout/arrow2"/>
    <dgm:cxn modelId="{D74287D9-11F8-6745-94F2-E02D8650D346}" srcId="{20703B46-DB9A-4845-81D4-75E799C0B28B}" destId="{2898B9BB-95C6-7C4E-BADA-A0533E8FA69E}" srcOrd="4" destOrd="0" parTransId="{0460764A-9F24-114A-A341-7D6A4EAD66BE}" sibTransId="{A61847E0-CA8B-A345-9000-7FDEBF1D4000}"/>
    <dgm:cxn modelId="{93C8C5DE-2D35-ED46-A189-A6F6B98E2C5C}" type="presOf" srcId="{C9AA1555-2FBB-114B-A84D-55B5FB0EE88F}" destId="{85539393-5940-E949-8A3D-1B8B6D63D492}" srcOrd="0" destOrd="0" presId="urn:microsoft.com/office/officeart/2005/8/layout/arrow2"/>
    <dgm:cxn modelId="{F92C26E7-83C1-3043-9FD3-CC8E3BD5131A}" srcId="{20703B46-DB9A-4845-81D4-75E799C0B28B}" destId="{4C788386-DEE9-E249-B74E-D0D5BC8005F7}" srcOrd="2" destOrd="0" parTransId="{C0F8E098-AF8E-C44A-B851-76D1ECAA213E}" sibTransId="{73E416EC-9698-824E-869D-253A75D78F48}"/>
    <dgm:cxn modelId="{119427F4-2A92-1646-9053-B393C06C0443}" srcId="{20703B46-DB9A-4845-81D4-75E799C0B28B}" destId="{D1D960FA-46C3-FD4A-B7A3-3A4845789535}" srcOrd="3" destOrd="0" parTransId="{A8F899A6-463B-2B4F-AC9E-4AF94F02B3CA}" sibTransId="{FA97A4D1-D659-4549-A001-077754908BBE}"/>
    <dgm:cxn modelId="{A8879B22-09AD-2E44-BDB0-3E8DEAD67D5D}" type="presParOf" srcId="{D0CA7B6E-FA31-0841-9105-D9C810BE7872}" destId="{B1A13209-B9D1-D24B-BEE5-1EE4F0B6D7B5}" srcOrd="0" destOrd="0" presId="urn:microsoft.com/office/officeart/2005/8/layout/arrow2"/>
    <dgm:cxn modelId="{0F4B049B-38A0-BE43-925C-EFA5A6EC7143}" type="presParOf" srcId="{D0CA7B6E-FA31-0841-9105-D9C810BE7872}" destId="{D52E3897-0532-7A43-8413-60C32752ADFF}" srcOrd="1" destOrd="0" presId="urn:microsoft.com/office/officeart/2005/8/layout/arrow2"/>
    <dgm:cxn modelId="{4B25250F-DE59-DF43-AD32-339C7E77B3FC}" type="presParOf" srcId="{D52E3897-0532-7A43-8413-60C32752ADFF}" destId="{F481A4A0-B1C3-F547-930A-6230882771CA}" srcOrd="0" destOrd="0" presId="urn:microsoft.com/office/officeart/2005/8/layout/arrow2"/>
    <dgm:cxn modelId="{644F82C0-AA7B-2945-955F-B8927F06F600}" type="presParOf" srcId="{D52E3897-0532-7A43-8413-60C32752ADFF}" destId="{FF08625D-495A-3543-A7B4-60029A3F536E}" srcOrd="1" destOrd="0" presId="urn:microsoft.com/office/officeart/2005/8/layout/arrow2"/>
    <dgm:cxn modelId="{BB2ADB4C-EEF0-5246-92EF-3FAA594117D7}" type="presParOf" srcId="{D52E3897-0532-7A43-8413-60C32752ADFF}" destId="{9279FFCB-D219-534C-9073-B05AE87AEFC1}" srcOrd="2" destOrd="0" presId="urn:microsoft.com/office/officeart/2005/8/layout/arrow2"/>
    <dgm:cxn modelId="{D46B2ED4-E00C-A24B-8892-0169A0D3F863}" type="presParOf" srcId="{D52E3897-0532-7A43-8413-60C32752ADFF}" destId="{85539393-5940-E949-8A3D-1B8B6D63D492}" srcOrd="3" destOrd="0" presId="urn:microsoft.com/office/officeart/2005/8/layout/arrow2"/>
    <dgm:cxn modelId="{8B06E379-781C-B349-8379-C890C2942FD5}" type="presParOf" srcId="{D52E3897-0532-7A43-8413-60C32752ADFF}" destId="{5EED1040-22C7-454B-87C6-DA41C98894D9}" srcOrd="4" destOrd="0" presId="urn:microsoft.com/office/officeart/2005/8/layout/arrow2"/>
    <dgm:cxn modelId="{51FFECA1-5C46-494A-B65C-BB1E71FDCDBE}" type="presParOf" srcId="{D52E3897-0532-7A43-8413-60C32752ADFF}" destId="{9038387E-0A02-FB44-B6C7-A47B164E3237}" srcOrd="5" destOrd="0" presId="urn:microsoft.com/office/officeart/2005/8/layout/arrow2"/>
    <dgm:cxn modelId="{9E5F0E83-6B91-A04F-8067-DCAE83F0B088}" type="presParOf" srcId="{D52E3897-0532-7A43-8413-60C32752ADFF}" destId="{FCCC7422-4A3E-0841-90A5-588D230EE486}" srcOrd="6" destOrd="0" presId="urn:microsoft.com/office/officeart/2005/8/layout/arrow2"/>
    <dgm:cxn modelId="{6D2D1C25-6A1A-7E4D-AC55-332E3A5790BA}" type="presParOf" srcId="{D52E3897-0532-7A43-8413-60C32752ADFF}" destId="{BBC0EEF7-E951-4A4A-8F0E-9A6BD0C5B524}" srcOrd="7" destOrd="0" presId="urn:microsoft.com/office/officeart/2005/8/layout/arrow2"/>
    <dgm:cxn modelId="{A1FA0562-076B-8748-B26B-A9D7C479837D}" type="presParOf" srcId="{D52E3897-0532-7A43-8413-60C32752ADFF}" destId="{A54CE203-B53F-0848-ACF6-44232A90164D}" srcOrd="8" destOrd="0" presId="urn:microsoft.com/office/officeart/2005/8/layout/arrow2"/>
    <dgm:cxn modelId="{1EAD31F4-BECF-E741-89A8-D15570F68201}" type="presParOf" srcId="{D52E3897-0532-7A43-8413-60C32752ADFF}" destId="{5D4CB904-BEE2-094A-A22D-6E13BEC3E056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13209-B9D1-D24B-BEE5-1EE4F0B6D7B5}">
      <dsp:nvSpPr>
        <dsp:cNvPr id="0" name=""/>
        <dsp:cNvSpPr/>
      </dsp:nvSpPr>
      <dsp:spPr>
        <a:xfrm>
          <a:off x="1628245" y="0"/>
          <a:ext cx="9021232" cy="563827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1A4A0-B1C3-F547-930A-6230882771CA}">
      <dsp:nvSpPr>
        <dsp:cNvPr id="0" name=""/>
        <dsp:cNvSpPr/>
      </dsp:nvSpPr>
      <dsp:spPr>
        <a:xfrm>
          <a:off x="2516837" y="4192617"/>
          <a:ext cx="207488" cy="2074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8625D-495A-3543-A7B4-60029A3F536E}">
      <dsp:nvSpPr>
        <dsp:cNvPr id="0" name=""/>
        <dsp:cNvSpPr/>
      </dsp:nvSpPr>
      <dsp:spPr>
        <a:xfrm>
          <a:off x="2620581" y="4296361"/>
          <a:ext cx="1181781" cy="1341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2014 RACIMO</a:t>
          </a:r>
        </a:p>
      </dsp:txBody>
      <dsp:txXfrm>
        <a:off x="2620581" y="4296361"/>
        <a:ext cx="1181781" cy="1341908"/>
      </dsp:txXfrm>
    </dsp:sp>
    <dsp:sp modelId="{9279FFCB-D219-534C-9073-B05AE87AEFC1}">
      <dsp:nvSpPr>
        <dsp:cNvPr id="0" name=""/>
        <dsp:cNvSpPr/>
      </dsp:nvSpPr>
      <dsp:spPr>
        <a:xfrm>
          <a:off x="3639980" y="3113452"/>
          <a:ext cx="324764" cy="3247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539393-5940-E949-8A3D-1B8B6D63D492}">
      <dsp:nvSpPr>
        <dsp:cNvPr id="0" name=""/>
        <dsp:cNvSpPr/>
      </dsp:nvSpPr>
      <dsp:spPr>
        <a:xfrm>
          <a:off x="3770315" y="3391854"/>
          <a:ext cx="1875948" cy="1029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8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2018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RACIMO-Air</a:t>
          </a:r>
        </a:p>
      </dsp:txBody>
      <dsp:txXfrm>
        <a:off x="3770315" y="3391854"/>
        <a:ext cx="1875948" cy="1029974"/>
      </dsp:txXfrm>
    </dsp:sp>
    <dsp:sp modelId="{5EED1040-22C7-454B-87C6-DA41C98894D9}">
      <dsp:nvSpPr>
        <dsp:cNvPr id="0" name=""/>
        <dsp:cNvSpPr/>
      </dsp:nvSpPr>
      <dsp:spPr>
        <a:xfrm>
          <a:off x="5083377" y="2253052"/>
          <a:ext cx="433019" cy="4330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8387E-0A02-FB44-B6C7-A47B164E3237}">
      <dsp:nvSpPr>
        <dsp:cNvPr id="0" name=""/>
        <dsp:cNvSpPr/>
      </dsp:nvSpPr>
      <dsp:spPr>
        <a:xfrm>
          <a:off x="5299887" y="2469562"/>
          <a:ext cx="1741097" cy="316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44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</a:rPr>
            <a:t>2019 EVA </a:t>
          </a:r>
          <a:r>
            <a:rPr lang="en-US" sz="2000" kern="1200" dirty="0" err="1">
              <a:solidFill>
                <a:srgbClr val="FF0000"/>
              </a:solidFill>
            </a:rPr>
            <a:t>MakeSense</a:t>
          </a:r>
          <a:endParaRPr lang="en-US" sz="2000" kern="1200" dirty="0">
            <a:solidFill>
              <a:srgbClr val="FF0000"/>
            </a:solidFill>
          </a:endParaRPr>
        </a:p>
      </dsp:txBody>
      <dsp:txXfrm>
        <a:off x="5299887" y="2469562"/>
        <a:ext cx="1741097" cy="3168707"/>
      </dsp:txXfrm>
    </dsp:sp>
    <dsp:sp modelId="{FCCC7422-4A3E-0841-90A5-588D230EE486}">
      <dsp:nvSpPr>
        <dsp:cNvPr id="0" name=""/>
        <dsp:cNvSpPr/>
      </dsp:nvSpPr>
      <dsp:spPr>
        <a:xfrm>
          <a:off x="6761327" y="1580970"/>
          <a:ext cx="559316" cy="5593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C0EEF7-E951-4A4A-8F0E-9A6BD0C5B524}">
      <dsp:nvSpPr>
        <dsp:cNvPr id="0" name=""/>
        <dsp:cNvSpPr/>
      </dsp:nvSpPr>
      <dsp:spPr>
        <a:xfrm>
          <a:off x="7040985" y="1860629"/>
          <a:ext cx="1804246" cy="377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37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2020 </a:t>
          </a:r>
          <a:r>
            <a:rPr lang="en-US" sz="2000" kern="1200" dirty="0" err="1"/>
            <a:t>AstroPáramo</a:t>
          </a:r>
          <a:endParaRPr lang="en-US" sz="2000" kern="1200" dirty="0"/>
        </a:p>
      </dsp:txBody>
      <dsp:txXfrm>
        <a:off x="7040985" y="1860629"/>
        <a:ext cx="1804246" cy="3777640"/>
      </dsp:txXfrm>
    </dsp:sp>
    <dsp:sp modelId="{A54CE203-B53F-0848-ACF6-44232A90164D}">
      <dsp:nvSpPr>
        <dsp:cNvPr id="0" name=""/>
        <dsp:cNvSpPr/>
      </dsp:nvSpPr>
      <dsp:spPr>
        <a:xfrm>
          <a:off x="8488892" y="1132164"/>
          <a:ext cx="712677" cy="7126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CB904-BEE2-094A-A22D-6E13BEC3E056}">
      <dsp:nvSpPr>
        <dsp:cNvPr id="0" name=""/>
        <dsp:cNvSpPr/>
      </dsp:nvSpPr>
      <dsp:spPr>
        <a:xfrm>
          <a:off x="8845231" y="1488503"/>
          <a:ext cx="1804246" cy="4149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633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2021 </a:t>
          </a:r>
          <a:r>
            <a:rPr lang="en-US" sz="2000" kern="1200" dirty="0" err="1"/>
            <a:t>AstroAndes</a:t>
          </a:r>
          <a:endParaRPr lang="en-US" sz="2000" kern="1200" dirty="0"/>
        </a:p>
      </dsp:txBody>
      <dsp:txXfrm>
        <a:off x="8845231" y="1488503"/>
        <a:ext cx="1804246" cy="4149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90446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14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36170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3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_1">
  <p:cSld name="Diapositiva de título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4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 rot="5400000">
            <a:off x="2192491" y="471334"/>
            <a:ext cx="2814829" cy="5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7" cy="4051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9"/>
          <p:cNvGrpSpPr/>
          <p:nvPr/>
        </p:nvGrpSpPr>
        <p:grpSpPr>
          <a:xfrm>
            <a:off x="7008718" y="5361238"/>
            <a:ext cx="3839229" cy="1239206"/>
            <a:chOff x="8169499" y="5338777"/>
            <a:chExt cx="3666185" cy="1170719"/>
          </a:xfrm>
        </p:grpSpPr>
        <p:pic>
          <p:nvPicPr>
            <p:cNvPr id="81" name="Google Shape;81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74574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9" descr="Imagen que contiene dibujo  Descripción generada con confianza muy alt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98502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9" descr="Imagen que contiene alimentos  Descripción generada con confianza muy alt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97776" y="5342646"/>
              <a:ext cx="768440" cy="4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9" descr="Imagen que contiene dibujo  Descripción generada con confianza muy alta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69499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9" descr="Imagen que contiene dibujo  Descripción generada con confianza muy alta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67611" y="6047405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9" descr="Imagen que contiene alimentos  Descripción generada con confianza muy alta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54991" y="605813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142371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2963" cy="74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-12993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13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 descr="Imagen que contiene alimentos, plato  Descripción generada con confianza muy alt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">
  <p:cSld name="Diapositiva de título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20"/>
          <p:cNvGrpSpPr/>
          <p:nvPr/>
        </p:nvGrpSpPr>
        <p:grpSpPr>
          <a:xfrm>
            <a:off x="6222272" y="5292192"/>
            <a:ext cx="5293605" cy="1513141"/>
            <a:chOff x="5663592" y="2910750"/>
            <a:chExt cx="7660789" cy="2189784"/>
          </a:xfrm>
        </p:grpSpPr>
        <p:pic>
          <p:nvPicPr>
            <p:cNvPr id="107" name="Google Shape;107;p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443879" y="4353000"/>
              <a:ext cx="1064532" cy="308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63592" y="3196188"/>
              <a:ext cx="887110" cy="39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54133" y="4188004"/>
              <a:ext cx="638718" cy="638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44476" y="3151911"/>
              <a:ext cx="887122" cy="43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854409" y="2910750"/>
              <a:ext cx="965665" cy="965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2437254" y="3224979"/>
              <a:ext cx="887120" cy="33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994869" y="3914174"/>
              <a:ext cx="1186360" cy="1186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547677" y="3044354"/>
              <a:ext cx="832527" cy="69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2278503" y="4367614"/>
              <a:ext cx="1045878" cy="279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9896267" y="3076100"/>
              <a:ext cx="586360" cy="5863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" name="Google Shape;117;p2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64950" y="5985550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0" name="Google Shape;120;p21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 descr="Imagen que contiene reloj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6" name="Google Shape;126;p21" descr="Imagen que contiene objeto, reloj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833438" y="1037255"/>
            <a:ext cx="10515600" cy="506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28" name="Google Shape;128;p21" descr="Imagen que contiene señal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1" name="Google Shape;131;p22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833838" y="1037939"/>
            <a:ext cx="10515199" cy="502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36" name="Google Shape;136;p22" descr="Imagen que contiene señal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tif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61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diagramData" Target="../diagrams/data1.xml"/><Relationship Id="rId16" Type="http://schemas.openxmlformats.org/officeDocument/2006/relationships/image" Target="../media/image56.jpe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5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55.jpe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8.png"/><Relationship Id="rId14" Type="http://schemas.openxmlformats.org/officeDocument/2006/relationships/image" Target="../media/image54.png"/><Relationship Id="rId2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7.png"/><Relationship Id="rId7" Type="http://schemas.openxmlformats.org/officeDocument/2006/relationships/hyperlink" Target="https://halley.uis.edu.co/tierr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hyperlink" Target="https://halley.uis.edu.co/tierra" TargetMode="External"/><Relationship Id="rId5" Type="http://schemas.openxmlformats.org/officeDocument/2006/relationships/image" Target="../media/image48.png"/><Relationship Id="rId10" Type="http://schemas.openxmlformats.org/officeDocument/2006/relationships/image" Target="../media/image55.jpeg"/><Relationship Id="rId4" Type="http://schemas.openxmlformats.org/officeDocument/2006/relationships/image" Target="../media/image62.png"/><Relationship Id="rId9" Type="http://schemas.openxmlformats.org/officeDocument/2006/relationships/image" Target="../media/image5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8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7.png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62.png"/><Relationship Id="rId4" Type="http://schemas.openxmlformats.org/officeDocument/2006/relationships/image" Target="../media/image38.png"/><Relationship Id="rId9" Type="http://schemas.openxmlformats.org/officeDocument/2006/relationships/hyperlink" Target="https://makesens19.wixsite.com/makese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14298" y="2657147"/>
            <a:ext cx="8637816" cy="228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2400" b="1" dirty="0"/>
              <a:t>Luis A. Núñez  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1800" b="1" dirty="0" err="1"/>
              <a:t>School</a:t>
            </a:r>
            <a:r>
              <a:rPr lang="es-ES" sz="1800" b="1" dirty="0"/>
              <a:t> of </a:t>
            </a:r>
            <a:r>
              <a:rPr lang="es-ES_tradnl" sz="1800" b="1" dirty="0" err="1"/>
              <a:t>Physics</a:t>
            </a:r>
            <a:r>
              <a:rPr lang="es-ES" sz="1800" b="1" dirty="0"/>
              <a:t>, Universidad Industrial de Santander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1800" b="1" dirty="0"/>
              <a:t>Bucaramanga-Colombia </a:t>
            </a:r>
            <a:r>
              <a:rPr lang="es-ES" sz="1800" b="1" dirty="0" err="1"/>
              <a:t>o.b.o</a:t>
            </a:r>
            <a:r>
              <a:rPr lang="es-ES" sz="1800" b="1" dirty="0"/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1800" b="1" dirty="0"/>
              <a:t>LA-</a:t>
            </a:r>
            <a:r>
              <a:rPr lang="es-ES" sz="1800" b="1" dirty="0" err="1"/>
              <a:t>CoNGA</a:t>
            </a:r>
            <a:r>
              <a:rPr lang="es-ES" sz="1800" b="1" dirty="0"/>
              <a:t> </a:t>
            </a:r>
            <a:r>
              <a:rPr lang="es-ES" sz="1800" b="1" dirty="0" err="1"/>
              <a:t>phyisics</a:t>
            </a:r>
            <a:endParaRPr lang="es-ES" sz="1800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1600" b="1" dirty="0" err="1"/>
              <a:t>Tweeter</a:t>
            </a:r>
            <a:r>
              <a:rPr lang="es-ES" sz="1600" b="1" dirty="0"/>
              <a:t> @</a:t>
            </a:r>
            <a:r>
              <a:rPr lang="es-ES" sz="1600" b="1" dirty="0" err="1"/>
              <a:t>nunezluis</a:t>
            </a:r>
            <a:r>
              <a:rPr lang="es-ES" sz="1600" b="1" dirty="0"/>
              <a:t> </a:t>
            </a:r>
            <a:endParaRPr sz="1600" b="1" dirty="0"/>
          </a:p>
        </p:txBody>
      </p:sp>
      <p:sp>
        <p:nvSpPr>
          <p:cNvPr id="194" name="Google Shape;194;g8205a0f678_3_1"/>
          <p:cNvSpPr txBox="1">
            <a:spLocks noGrp="1"/>
          </p:cNvSpPr>
          <p:nvPr>
            <p:ph type="body" idx="2"/>
          </p:nvPr>
        </p:nvSpPr>
        <p:spPr>
          <a:xfrm>
            <a:off x="114299" y="123436"/>
            <a:ext cx="10844213" cy="235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4000" b="1" dirty="0">
                <a:latin typeface="+mj-lt"/>
              </a:rPr>
              <a:t>RACIMO: </a:t>
            </a:r>
            <a:r>
              <a:rPr lang="en-US" sz="2400" b="1" dirty="0">
                <a:latin typeface="+mj-lt"/>
              </a:rPr>
              <a:t>Red Ambiental </a:t>
            </a:r>
            <a:r>
              <a:rPr lang="en-US" sz="2400" b="1" dirty="0" err="1">
                <a:latin typeface="+mj-lt"/>
              </a:rPr>
              <a:t>Ciudadana</a:t>
            </a:r>
            <a:r>
              <a:rPr lang="en-US" sz="2400" b="1" dirty="0">
                <a:latin typeface="+mj-lt"/>
              </a:rPr>
              <a:t> de </a:t>
            </a:r>
            <a:r>
              <a:rPr lang="en-US" sz="2400" b="1" dirty="0" err="1">
                <a:latin typeface="+mj-lt"/>
              </a:rPr>
              <a:t>Monitoreo</a:t>
            </a:r>
            <a:endParaRPr lang="en-US" sz="2400" b="1" dirty="0">
              <a:latin typeface="+mj-lt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latin typeface="+mj-lt"/>
              </a:rPr>
              <a:t>(Citizen monitoring environmental Network) and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LA-</a:t>
            </a:r>
            <a:r>
              <a:rPr lang="en-US" sz="3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CoNGA</a:t>
            </a:r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 Physics: 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Latin-American alliance for Capacity </a:t>
            </a:r>
            <a:r>
              <a:rPr lang="en-US" sz="2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buildinG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 in Advanced physics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69" y="4679394"/>
            <a:ext cx="515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800" b="1" dirty="0">
                <a:solidFill>
                  <a:schemeClr val="bg1"/>
                </a:solidFill>
                <a:latin typeface="Montserrat" panose="020B0604020202020204" charset="0"/>
              </a:rPr>
              <a:t>December 9</a:t>
            </a:r>
            <a:r>
              <a:rPr lang="es-EC" sz="1800" b="1" baseline="30000" dirty="0">
                <a:solidFill>
                  <a:schemeClr val="bg1"/>
                </a:solidFill>
                <a:latin typeface="Montserrat" panose="020B0604020202020204" charset="0"/>
              </a:rPr>
              <a:t>th</a:t>
            </a:r>
            <a:r>
              <a:rPr lang="es-EC" sz="1800" b="1" dirty="0">
                <a:solidFill>
                  <a:schemeClr val="bg1"/>
                </a:solidFill>
                <a:latin typeface="Montserrat" panose="020B0604020202020204" charset="0"/>
              </a:rPr>
              <a:t> – 10</a:t>
            </a:r>
            <a:r>
              <a:rPr lang="es-EC" sz="1800" b="1" baseline="30000" dirty="0">
                <a:solidFill>
                  <a:schemeClr val="bg1"/>
                </a:solidFill>
                <a:latin typeface="Montserrat" panose="020B0604020202020204" charset="0"/>
              </a:rPr>
              <a:t>th</a:t>
            </a:r>
            <a:r>
              <a:rPr lang="es-EC" sz="1800" b="1" dirty="0">
                <a:solidFill>
                  <a:schemeClr val="bg1"/>
                </a:solidFill>
                <a:latin typeface="Montserrat" panose="020B0604020202020204" charset="0"/>
              </a:rPr>
              <a:t>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14819-ECE4-744B-9F69-08F28EC8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4" y="3578591"/>
            <a:ext cx="3439886" cy="1452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6F24E7-9CB2-6A41-A646-DDB198CFE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9CFFAD-51C6-734F-BB83-03C20E6B6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0B79-5A9F-EF4E-8C4C-DCC98C06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>
                <a:latin typeface="+mj-lt"/>
              </a:rPr>
              <a:t>Who are we?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38C60-91E1-3D42-B75F-DB08904B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72EC0-95A3-EB44-A0B8-7F003156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A18722E-B76B-0045-887E-D62068596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" y="871998"/>
            <a:ext cx="4711700" cy="3314700"/>
          </a:xfrm>
          <a:prstGeom prst="rect">
            <a:avLst/>
          </a:prstGeom>
        </p:spPr>
      </p:pic>
      <p:pic>
        <p:nvPicPr>
          <p:cNvPr id="9" name="Picture 8" descr="A picture containing building, dome, outdoor&#10;&#10;Description automatically generated">
            <a:extLst>
              <a:ext uri="{FF2B5EF4-FFF2-40B4-BE49-F238E27FC236}">
                <a16:creationId xmlns:a16="http://schemas.microsoft.com/office/drawing/2014/main" id="{8875B14E-8070-9F43-AA4E-740659281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358" y="2401934"/>
            <a:ext cx="6643398" cy="1629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B58ECB-AD8F-324B-8523-42DA60ADE063}"/>
              </a:ext>
            </a:extLst>
          </p:cNvPr>
          <p:cNvSpPr txBox="1"/>
          <p:nvPr/>
        </p:nvSpPr>
        <p:spPr>
          <a:xfrm>
            <a:off x="4675299" y="835730"/>
            <a:ext cx="6673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/>
              <a:t>Combination of young amateur outreach astronomer club &amp;</a:t>
            </a:r>
          </a:p>
          <a:p>
            <a:pPr algn="ctr"/>
            <a:r>
              <a:rPr lang="en-GB" sz="1800" b="1" dirty="0" err="1"/>
              <a:t>Astroparticle</a:t>
            </a:r>
            <a:r>
              <a:rPr lang="en-GB" sz="1800" b="1" dirty="0"/>
              <a:t> research group</a:t>
            </a:r>
          </a:p>
          <a:p>
            <a:pPr algn="ctr"/>
            <a:r>
              <a:rPr lang="en-GB" sz="1800" b="1" i="1" dirty="0"/>
              <a:t>Physics School Universidad Industrial de Santander</a:t>
            </a:r>
          </a:p>
          <a:p>
            <a:pPr algn="ctr"/>
            <a:r>
              <a:rPr lang="en-GB" sz="1800" b="1" i="1" dirty="0"/>
              <a:t>Bucaramanga Colombia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C15EF5-7EE7-8841-8AE7-0D3C79ABB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490" y="3634328"/>
            <a:ext cx="4193458" cy="3145094"/>
          </a:xfrm>
          <a:prstGeom prst="rect">
            <a:avLst/>
          </a:prstGeom>
        </p:spPr>
      </p:pic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F95172C-89D8-D64F-88DD-306AA3B2D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5" y="4226595"/>
            <a:ext cx="4213793" cy="2580405"/>
          </a:xfrm>
          <a:prstGeom prst="rect">
            <a:avLst/>
          </a:prstGeom>
        </p:spPr>
      </p:pic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14B1FFB-D72B-224E-B99E-1CD87A4A1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6745" y="4233891"/>
            <a:ext cx="4091745" cy="19459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B1AE3C-8A80-2B47-A26D-C98CE4225357}"/>
              </a:ext>
            </a:extLst>
          </p:cNvPr>
          <p:cNvSpPr txBox="1"/>
          <p:nvPr/>
        </p:nvSpPr>
        <p:spPr>
          <a:xfrm>
            <a:off x="11349439" y="63123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4894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0B79-5A9F-EF4E-8C4C-DCC98C06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>
                <a:latin typeface="+mj-lt"/>
              </a:rPr>
              <a:t>Where are we?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38C60-91E1-3D42-B75F-DB08904B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72EC0-95A3-EB44-A0B8-7F003156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570A60-2EAA-AF44-8A6A-598FFAC8B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" y="722164"/>
            <a:ext cx="3987800" cy="24892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613C5B3-BBDA-C949-A1C6-703A71ACF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097" y="1422245"/>
            <a:ext cx="6140100" cy="5155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83EAB9-E783-FD42-94B2-DF15ED77B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53" y="4390099"/>
            <a:ext cx="6951508" cy="17220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F73A7D-D997-6D46-98BB-D09D62312290}"/>
              </a:ext>
            </a:extLst>
          </p:cNvPr>
          <p:cNvSpPr txBox="1"/>
          <p:nvPr/>
        </p:nvSpPr>
        <p:spPr>
          <a:xfrm>
            <a:off x="-14746" y="6379648"/>
            <a:ext cx="6274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Universidad Industrial de Santander, Bucaramanga Colombia  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49DCF40E-98D5-1046-A658-0CA09CA41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328" y="717760"/>
            <a:ext cx="2477730" cy="24777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13CEF5-0356-2141-8EED-7C37F075B983}"/>
              </a:ext>
            </a:extLst>
          </p:cNvPr>
          <p:cNvSpPr txBox="1"/>
          <p:nvPr/>
        </p:nvSpPr>
        <p:spPr>
          <a:xfrm>
            <a:off x="86853" y="3323192"/>
            <a:ext cx="38491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Public </a:t>
            </a:r>
            <a:r>
              <a:rPr lang="en-GB" sz="1600" b="1" dirty="0" err="1"/>
              <a:t>Departamental</a:t>
            </a:r>
            <a:r>
              <a:rPr lang="en-GB" sz="1600" b="1" dirty="0"/>
              <a:t> University. </a:t>
            </a:r>
          </a:p>
          <a:p>
            <a:r>
              <a:rPr lang="en-GB" sz="1600" b="1" dirty="0"/>
              <a:t>~25000 </a:t>
            </a:r>
            <a:r>
              <a:rPr lang="en-GB" sz="1600" b="1" dirty="0" err="1"/>
              <a:t>pregradutates</a:t>
            </a:r>
            <a:r>
              <a:rPr lang="en-GB" sz="1600" b="1" dirty="0"/>
              <a:t> 1000 graduates</a:t>
            </a:r>
          </a:p>
          <a:p>
            <a:r>
              <a:rPr lang="en-GB" sz="1600" b="1" dirty="0"/>
              <a:t>~500 Faculty</a:t>
            </a:r>
          </a:p>
          <a:p>
            <a:r>
              <a:rPr lang="en-GB" sz="1600" b="1" dirty="0"/>
              <a:t>~120 </a:t>
            </a:r>
            <a:r>
              <a:rPr lang="en-GB" sz="1600" b="1" dirty="0" err="1"/>
              <a:t>Preg</a:t>
            </a:r>
            <a:r>
              <a:rPr lang="en-GB" sz="1600" b="1" dirty="0"/>
              <a:t> ~20 Master ~10 Doctoral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D5518-4D9D-004A-9842-9847CF730FEF}"/>
              </a:ext>
            </a:extLst>
          </p:cNvPr>
          <p:cNvSpPr txBox="1"/>
          <p:nvPr/>
        </p:nvSpPr>
        <p:spPr>
          <a:xfrm>
            <a:off x="11504339" y="63289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4967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6274-FD97-0C41-9431-EC1520EE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39" y="121288"/>
            <a:ext cx="10515600" cy="533637"/>
          </a:xfrm>
        </p:spPr>
        <p:txBody>
          <a:bodyPr/>
          <a:lstStyle/>
          <a:p>
            <a:r>
              <a:rPr lang="en-CO" b="1" dirty="0"/>
              <a:t>RACIMO evolution at glance  ~6years City/Rural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5FECA4-0799-FA42-8AB3-C1E3801DB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969953"/>
              </p:ext>
            </p:extLst>
          </p:nvPr>
        </p:nvGraphicFramePr>
        <p:xfrm>
          <a:off x="1" y="785814"/>
          <a:ext cx="12277724" cy="5638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D7B20139-F68D-9848-80E3-D98D9ADEB751}"/>
              </a:ext>
            </a:extLst>
          </p:cNvPr>
          <p:cNvGrpSpPr/>
          <p:nvPr/>
        </p:nvGrpSpPr>
        <p:grpSpPr>
          <a:xfrm>
            <a:off x="1447800" y="2928938"/>
            <a:ext cx="2424113" cy="960738"/>
            <a:chOff x="1319212" y="2851344"/>
            <a:chExt cx="2566989" cy="988555"/>
          </a:xfrm>
        </p:grpSpPr>
        <p:pic>
          <p:nvPicPr>
            <p:cNvPr id="8" name="Picture 7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B2645F7-6783-8948-8CAF-495D6CAD2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501" y="3369999"/>
              <a:ext cx="2552700" cy="469900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F58EA432-AA63-9D42-AA0D-25975CAB4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9212" y="2851344"/>
              <a:ext cx="2552699" cy="516804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5BEFA3A-7763-E64A-8E99-7867B2013C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3564" y="1336504"/>
            <a:ext cx="928692" cy="521593"/>
          </a:xfrm>
          <a:prstGeom prst="rect">
            <a:avLst/>
          </a:prstGeom>
        </p:spPr>
      </p:pic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83DC3F3F-75B0-9940-A3A0-F75DEE83A2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9274" y="824466"/>
            <a:ext cx="1079500" cy="5207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EBF1DF2B-3577-B84E-9F99-AAB66AE3F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5143" y="1874536"/>
            <a:ext cx="1319213" cy="537457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754DF28-DF10-AF40-90B5-8ABF507997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0944" y="951889"/>
            <a:ext cx="1612900" cy="7692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91A3B6-1955-D949-BEE7-E6545A8DC248}"/>
              </a:ext>
            </a:extLst>
          </p:cNvPr>
          <p:cNvSpPr txBox="1"/>
          <p:nvPr/>
        </p:nvSpPr>
        <p:spPr>
          <a:xfrm>
            <a:off x="206547" y="831084"/>
            <a:ext cx="4123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400" dirty="0"/>
              <a:t>Funding &amp; strategic alliances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FF2899-DE27-8E44-86F8-27ACB3905F02}"/>
              </a:ext>
            </a:extLst>
          </p:cNvPr>
          <p:cNvSpPr txBox="1"/>
          <p:nvPr/>
        </p:nvSpPr>
        <p:spPr>
          <a:xfrm>
            <a:off x="2118123" y="5668730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200" b="1" dirty="0"/>
              <a:t>5 secondary schools</a:t>
            </a:r>
            <a:r>
              <a:rPr lang="en-CO" sz="1200" dirty="0"/>
              <a:t> Bucaramanga</a:t>
            </a:r>
          </a:p>
          <a:p>
            <a:r>
              <a:rPr lang="en-US" sz="1200" dirty="0"/>
              <a:t>I</a:t>
            </a:r>
            <a:r>
              <a:rPr lang="en-CO" sz="1200" dirty="0"/>
              <a:t>mpacting </a:t>
            </a:r>
            <a:r>
              <a:rPr lang="en-CO" sz="1200" b="1" dirty="0"/>
              <a:t>48 students 9 teachers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CC9100-3D09-344C-A592-1A025B364289}"/>
              </a:ext>
            </a:extLst>
          </p:cNvPr>
          <p:cNvSpPr txBox="1"/>
          <p:nvPr/>
        </p:nvSpPr>
        <p:spPr>
          <a:xfrm>
            <a:off x="3870735" y="4806712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200" b="1" dirty="0"/>
              <a:t>8 secondary schools</a:t>
            </a:r>
            <a:r>
              <a:rPr lang="en-CO" sz="1200" dirty="0"/>
              <a:t> Metro-Bucaramanga</a:t>
            </a:r>
          </a:p>
          <a:p>
            <a:r>
              <a:rPr lang="en-US" sz="1200" dirty="0"/>
              <a:t>I</a:t>
            </a:r>
            <a:r>
              <a:rPr lang="en-CO" sz="1200" dirty="0"/>
              <a:t>mpacting </a:t>
            </a:r>
            <a:r>
              <a:rPr lang="en-CO" sz="1200" b="1" dirty="0"/>
              <a:t>83 students 12 teachers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5F2A31-FFA7-AC43-874F-E2678C74D2F6}"/>
              </a:ext>
            </a:extLst>
          </p:cNvPr>
          <p:cNvSpPr txBox="1"/>
          <p:nvPr/>
        </p:nvSpPr>
        <p:spPr>
          <a:xfrm>
            <a:off x="7080672" y="3244597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200" b="1" dirty="0"/>
              <a:t>3 secondary rural schools</a:t>
            </a:r>
            <a:endParaRPr lang="en-CO" sz="1200" dirty="0"/>
          </a:p>
          <a:p>
            <a:r>
              <a:rPr lang="en-US" sz="1200" dirty="0"/>
              <a:t>I</a:t>
            </a:r>
            <a:r>
              <a:rPr lang="en-CO" sz="1200" dirty="0"/>
              <a:t>mpacting </a:t>
            </a:r>
            <a:r>
              <a:rPr lang="en-CO" sz="1200" b="1" dirty="0"/>
              <a:t>21 students 3 teachers</a:t>
            </a:r>
          </a:p>
        </p:txBody>
      </p:sp>
      <p:pic>
        <p:nvPicPr>
          <p:cNvPr id="29" name="Picture 6" descr="Resultado de imagen para area metropolitana de bucaramanga">
            <a:extLst>
              <a:ext uri="{FF2B5EF4-FFF2-40B4-BE49-F238E27FC236}">
                <a16:creationId xmlns:a16="http://schemas.microsoft.com/office/drawing/2014/main" id="{F8473FC9-14DE-1644-9532-8D85EB823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10" y="1598060"/>
            <a:ext cx="977627" cy="97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FC6633A6-A553-DA4A-8B68-36AF6696D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59" y="2374905"/>
            <a:ext cx="1428058" cy="539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Resultado de imagen para alcaldia municipal de floridablanca">
            <a:extLst>
              <a:ext uri="{FF2B5EF4-FFF2-40B4-BE49-F238E27FC236}">
                <a16:creationId xmlns:a16="http://schemas.microsoft.com/office/drawing/2014/main" id="{E37A6AF5-CE24-8845-BA75-9C2E6F8C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90" y="1961425"/>
            <a:ext cx="920149" cy="103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Resultado de imagen para municipio de bucaramanga">
            <a:extLst>
              <a:ext uri="{FF2B5EF4-FFF2-40B4-BE49-F238E27FC236}">
                <a16:creationId xmlns:a16="http://schemas.microsoft.com/office/drawing/2014/main" id="{2BE92DFF-CE64-6542-9F56-4D661B82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41" y="1422245"/>
            <a:ext cx="1134492" cy="113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CAE3A2D3-2F02-3649-A19F-3366A8C784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2220" y="4118539"/>
            <a:ext cx="1435100" cy="1701800"/>
          </a:xfrm>
          <a:prstGeom prst="rect">
            <a:avLst/>
          </a:prstGeom>
        </p:spPr>
      </p:pic>
      <p:pic>
        <p:nvPicPr>
          <p:cNvPr id="36" name="Picture 35" descr="A picture containing indoor&#10;&#10;Description automatically generated">
            <a:extLst>
              <a:ext uri="{FF2B5EF4-FFF2-40B4-BE49-F238E27FC236}">
                <a16:creationId xmlns:a16="http://schemas.microsoft.com/office/drawing/2014/main" id="{A2A2725A-A5E7-884B-BB26-6DC5861CF7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99962" y="5536509"/>
            <a:ext cx="1590362" cy="905283"/>
          </a:xfrm>
          <a:prstGeom prst="rect">
            <a:avLst/>
          </a:prstGeom>
        </p:spPr>
      </p:pic>
      <p:pic>
        <p:nvPicPr>
          <p:cNvPr id="38" name="Picture 37" descr="A picture containing text, yellow, plastic&#10;&#10;Description automatically generated">
            <a:extLst>
              <a:ext uri="{FF2B5EF4-FFF2-40B4-BE49-F238E27FC236}">
                <a16:creationId xmlns:a16="http://schemas.microsoft.com/office/drawing/2014/main" id="{602AF515-2509-B14C-8363-10A1F16127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07129" y="3978614"/>
            <a:ext cx="1258015" cy="1468896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79E05B59-6D73-414B-B975-444F2F4BA70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27337" y="3244597"/>
            <a:ext cx="1152403" cy="201955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26EDA7-3CDF-D346-B481-B625D7F42FF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50809" y="2137178"/>
            <a:ext cx="763750" cy="82139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EC7EF7-C0D7-6849-8E81-DE8BCFE9E5A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6BEFE46-BB29-4E4A-9EA8-6B7A6CC574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ACDD209-5598-0D43-81E2-212BBDB4FA98}"/>
              </a:ext>
            </a:extLst>
          </p:cNvPr>
          <p:cNvSpPr txBox="1"/>
          <p:nvPr/>
        </p:nvSpPr>
        <p:spPr>
          <a:xfrm>
            <a:off x="11349439" y="61353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FE9075-9BB5-284E-B7FA-2D81925FB23C}"/>
              </a:ext>
            </a:extLst>
          </p:cNvPr>
          <p:cNvSpPr txBox="1"/>
          <p:nvPr/>
        </p:nvSpPr>
        <p:spPr>
          <a:xfrm>
            <a:off x="6723166" y="5545801"/>
            <a:ext cx="4692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</a:rPr>
              <a:t>Rising awareness Open Science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Empowering Citizen gathering and understanding environmental data</a:t>
            </a:r>
          </a:p>
        </p:txBody>
      </p:sp>
    </p:spTree>
    <p:extLst>
      <p:ext uri="{BB962C8B-B14F-4D97-AF65-F5344CB8AC3E}">
        <p14:creationId xmlns:p14="http://schemas.microsoft.com/office/powerpoint/2010/main" val="123807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E57E98-0969-4541-BD14-9D293B71E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12D9CA38-4C81-A945-BBB8-BF2A17735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" y="742691"/>
            <a:ext cx="1990865" cy="101421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EE4B8CB-2FCC-F547-9F0C-1595C5F149F6}"/>
              </a:ext>
            </a:extLst>
          </p:cNvPr>
          <p:cNvSpPr/>
          <p:nvPr/>
        </p:nvSpPr>
        <p:spPr>
          <a:xfrm flipV="1">
            <a:off x="441960" y="1432560"/>
            <a:ext cx="259080" cy="2135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3A7622D8-0108-E04A-B9F1-B269E662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5" y="3112159"/>
            <a:ext cx="7336152" cy="3697801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64F68E2-1513-A84E-8E07-A655A4FE7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823" y="727451"/>
            <a:ext cx="3904235" cy="2841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CA9E85-B73B-3640-8218-3DB219F63275}"/>
              </a:ext>
            </a:extLst>
          </p:cNvPr>
          <p:cNvSpPr txBox="1"/>
          <p:nvPr/>
        </p:nvSpPr>
        <p:spPr>
          <a:xfrm>
            <a:off x="2127207" y="703226"/>
            <a:ext cx="52266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b="1" dirty="0"/>
              <a:t>Starting as a DYI Open Science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2000" dirty="0"/>
              <a:t>Funded by FRIDA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2000" dirty="0"/>
              <a:t>5 Science Clubs in secondary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2000" dirty="0"/>
              <a:t>48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2000" dirty="0"/>
              <a:t>9 teachers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4E82-69A6-D048-B3E2-447D4C79B032}"/>
              </a:ext>
            </a:extLst>
          </p:cNvPr>
          <p:cNvSpPr txBox="1"/>
          <p:nvPr/>
        </p:nvSpPr>
        <p:spPr>
          <a:xfrm>
            <a:off x="36055" y="6550223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https://halley.uis.edu.co/tierra</a:t>
            </a:r>
            <a:r>
              <a:rPr lang="en-US" dirty="0"/>
              <a:t> </a:t>
            </a:r>
            <a:endParaRPr lang="en-CO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3E8E209-E722-764E-B6F0-D5561BB512B7}"/>
              </a:ext>
            </a:extLst>
          </p:cNvPr>
          <p:cNvSpPr/>
          <p:nvPr/>
        </p:nvSpPr>
        <p:spPr>
          <a:xfrm>
            <a:off x="2628213" y="2168575"/>
            <a:ext cx="4693920" cy="870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From a Cosmic Ray detector to weather station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EDF57D-CFA7-9947-874C-E457F268D492}"/>
              </a:ext>
            </a:extLst>
          </p:cNvPr>
          <p:cNvSpPr txBox="1"/>
          <p:nvPr/>
        </p:nvSpPr>
        <p:spPr>
          <a:xfrm>
            <a:off x="7372207" y="3730149"/>
            <a:ext cx="46265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b="1" dirty="0"/>
              <a:t>Nine weeks activ (2h) with online support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Concepts of Citizen science &amp; Collective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Environment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Meaning of Climate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Basic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Python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Data Visualization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Basic 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Building the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dirty="0"/>
              <a:t>Working with Data</a:t>
            </a:r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D2ED119A-00A2-DF43-942E-F12936F7A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13" y="3812590"/>
            <a:ext cx="821374" cy="9740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C83AD4-9167-2D44-8182-955BED8A3401}"/>
              </a:ext>
            </a:extLst>
          </p:cNvPr>
          <p:cNvSpPr txBox="1"/>
          <p:nvPr/>
        </p:nvSpPr>
        <p:spPr>
          <a:xfrm>
            <a:off x="3115747" y="6471645"/>
            <a:ext cx="773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Generate an experience under the open science paradigm in schools</a:t>
            </a:r>
            <a:endParaRPr lang="en-CO" sz="1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6B6023B-F714-1648-9A95-545C6F5C95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41A68757-9AC2-8440-9DF0-A2C02BB8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Starting RACIMO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DABD32-EFDC-FD46-90DA-09F4D51FE92D}"/>
              </a:ext>
            </a:extLst>
          </p:cNvPr>
          <p:cNvSpPr txBox="1"/>
          <p:nvPr/>
        </p:nvSpPr>
        <p:spPr>
          <a:xfrm>
            <a:off x="11349439" y="61353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332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D38C60-91E1-3D42-B75F-DB08904B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72EC0-95A3-EB44-A0B8-7F003156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775FB1C-0EE6-1B4A-8C7A-7ADDCC45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" y="742691"/>
            <a:ext cx="1990865" cy="10142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EA8654-62AE-1247-A4F3-A8CE1FD95CAB}"/>
              </a:ext>
            </a:extLst>
          </p:cNvPr>
          <p:cNvSpPr/>
          <p:nvPr/>
        </p:nvSpPr>
        <p:spPr>
          <a:xfrm flipV="1">
            <a:off x="655320" y="1280160"/>
            <a:ext cx="259080" cy="2135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55293-42EA-6747-8AB1-A2BC200417B9}"/>
              </a:ext>
            </a:extLst>
          </p:cNvPr>
          <p:cNvGrpSpPr/>
          <p:nvPr/>
        </p:nvGrpSpPr>
        <p:grpSpPr>
          <a:xfrm>
            <a:off x="2026920" y="666955"/>
            <a:ext cx="8161680" cy="3673327"/>
            <a:chOff x="2026920" y="666955"/>
            <a:chExt cx="8161680" cy="3673327"/>
          </a:xfrm>
        </p:grpSpPr>
        <p:pic>
          <p:nvPicPr>
            <p:cNvPr id="11" name="Picture 10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E7EDE3C-7C67-3442-812C-0E7C3A740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6921" y="3759720"/>
              <a:ext cx="4113710" cy="563338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B7536E35-1B28-FF45-AEAE-61D27B628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2241" y="3776243"/>
              <a:ext cx="3920205" cy="564039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9A1431F-6E37-CA4C-BF1F-F0F181F88F04}"/>
                </a:ext>
              </a:extLst>
            </p:cNvPr>
            <p:cNvSpPr/>
            <p:nvPr/>
          </p:nvSpPr>
          <p:spPr>
            <a:xfrm>
              <a:off x="3709778" y="1706666"/>
              <a:ext cx="4861705" cy="1017827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85B7F2-49A0-7546-811A-747F9EC8F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3998" y="1435544"/>
              <a:ext cx="1161810" cy="643416"/>
            </a:xfrm>
            <a:prstGeom prst="rect">
              <a:avLst/>
            </a:prstGeom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D214E9EB-412F-B948-9B0C-E30AD59AF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6920" y="2457744"/>
              <a:ext cx="1786526" cy="665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C78339-FD6C-FB40-8A64-D298944AB0D2}"/>
                </a:ext>
              </a:extLst>
            </p:cNvPr>
            <p:cNvSpPr/>
            <p:nvPr/>
          </p:nvSpPr>
          <p:spPr>
            <a:xfrm>
              <a:off x="5133883" y="1362770"/>
              <a:ext cx="1549842" cy="150646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b="1" dirty="0">
                  <a:solidFill>
                    <a:sysClr val="windowText" lastClr="000000"/>
                  </a:solidFill>
                </a:rPr>
                <a:t>8 Schools</a:t>
              </a:r>
            </a:p>
          </p:txBody>
        </p:sp>
        <p:pic>
          <p:nvPicPr>
            <p:cNvPr id="17" name="Picture 6" descr="Resultado de imagen para area metropolitana de bucaramanga">
              <a:extLst>
                <a:ext uri="{FF2B5EF4-FFF2-40B4-BE49-F238E27FC236}">
                  <a16:creationId xmlns:a16="http://schemas.microsoft.com/office/drawing/2014/main" id="{BF445512-593A-A14C-872B-B740F21EB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1009" y="1634472"/>
              <a:ext cx="1397591" cy="137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esultado de imagen para municipio de bucaramanga">
              <a:extLst>
                <a:ext uri="{FF2B5EF4-FFF2-40B4-BE49-F238E27FC236}">
                  <a16:creationId xmlns:a16="http://schemas.microsoft.com/office/drawing/2014/main" id="{75489059-AA86-F44E-AF3D-96C3CE530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9331" y="2521621"/>
              <a:ext cx="1419269" cy="1399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Resultado de imagen para alcaldia municipal de floridablanca">
              <a:extLst>
                <a:ext uri="{FF2B5EF4-FFF2-40B4-BE49-F238E27FC236}">
                  <a16:creationId xmlns:a16="http://schemas.microsoft.com/office/drawing/2014/main" id="{3693318B-C66E-644A-A744-7D6367DD29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7477" y="666955"/>
              <a:ext cx="1151123" cy="128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F1AFBD-4A5B-F744-BD76-7C8FDA199D18}"/>
              </a:ext>
            </a:extLst>
          </p:cNvPr>
          <p:cNvSpPr txBox="1"/>
          <p:nvPr/>
        </p:nvSpPr>
        <p:spPr>
          <a:xfrm>
            <a:off x="50143" y="4626434"/>
            <a:ext cx="60965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800" b="1" dirty="0"/>
              <a:t>Raise awareness to school teacher/students about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1800" dirty="0"/>
              <a:t>the quality of the air we are breathing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1800" dirty="0"/>
              <a:t>Open Science paradigm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1800" dirty="0"/>
              <a:t>Data Science Technologies/skills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1800" dirty="0"/>
              <a:t>Evironmental Governance and Citizen participation</a:t>
            </a:r>
          </a:p>
          <a:p>
            <a:endParaRPr lang="en-CO" sz="1800" dirty="0"/>
          </a:p>
          <a:p>
            <a:r>
              <a:rPr lang="en-CO" sz="1800" b="1" dirty="0"/>
              <a:t>Build a complementary environmental citizen network</a:t>
            </a:r>
          </a:p>
          <a:p>
            <a:endParaRPr lang="en-CO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21E161-430C-B64D-B093-11B8A9661318}"/>
              </a:ext>
            </a:extLst>
          </p:cNvPr>
          <p:cNvSpPr txBox="1"/>
          <p:nvPr/>
        </p:nvSpPr>
        <p:spPr>
          <a:xfrm>
            <a:off x="8023125" y="4702890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800" b="1" dirty="0"/>
              <a:t>Profesional low-cost weather station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07E78E-0A6B-5C41-A4AD-CD0C5B3618A5}"/>
              </a:ext>
            </a:extLst>
          </p:cNvPr>
          <p:cNvSpPr txBox="1"/>
          <p:nvPr/>
        </p:nvSpPr>
        <p:spPr>
          <a:xfrm>
            <a:off x="7998544" y="5209252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800" b="1" dirty="0"/>
              <a:t>Software platform for weather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055A4E-FE5C-7E4B-829D-8DA0B5241ABD}"/>
              </a:ext>
            </a:extLst>
          </p:cNvPr>
          <p:cNvSpPr txBox="1"/>
          <p:nvPr/>
        </p:nvSpPr>
        <p:spPr>
          <a:xfrm>
            <a:off x="8047702" y="5759856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800" b="1" dirty="0"/>
              <a:t>A startup for sustainability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248C28F-1107-B046-BE85-A2AF250298D1}"/>
              </a:ext>
            </a:extLst>
          </p:cNvPr>
          <p:cNvSpPr/>
          <p:nvPr/>
        </p:nvSpPr>
        <p:spPr>
          <a:xfrm>
            <a:off x="6371301" y="4788932"/>
            <a:ext cx="1002890" cy="1667791"/>
          </a:xfrm>
          <a:prstGeom prst="rightArrow">
            <a:avLst>
              <a:gd name="adj1" fmla="val 50000"/>
              <a:gd name="adj2" fmla="val 51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FBDB29C-7FC6-C54E-AD4D-064ACD4F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j-lt"/>
              </a:rPr>
              <a:t>2014 RACIMO AIR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4A9A78-8A9B-1641-B6C8-37E13004D3E0}"/>
              </a:ext>
            </a:extLst>
          </p:cNvPr>
          <p:cNvSpPr txBox="1"/>
          <p:nvPr/>
        </p:nvSpPr>
        <p:spPr>
          <a:xfrm>
            <a:off x="8067366" y="6251466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800" b="1" dirty="0"/>
              <a:t>Eight Enviromental Science Clubs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6ADC3A-0D89-C447-9FDE-D2144FE3C4D3}"/>
              </a:ext>
            </a:extLst>
          </p:cNvPr>
          <p:cNvSpPr txBox="1"/>
          <p:nvPr/>
        </p:nvSpPr>
        <p:spPr>
          <a:xfrm>
            <a:off x="36055" y="6550223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https://halley.uis.edu.co/tierra</a:t>
            </a:r>
            <a:r>
              <a:rPr lang="en-US" dirty="0"/>
              <a:t> </a:t>
            </a:r>
            <a:endParaRPr lang="en-CO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F6AA3-40FD-1D48-AA7F-1747744F96B6}"/>
              </a:ext>
            </a:extLst>
          </p:cNvPr>
          <p:cNvSpPr txBox="1"/>
          <p:nvPr/>
        </p:nvSpPr>
        <p:spPr>
          <a:xfrm>
            <a:off x="11349439" y="61353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6807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0B79-5A9F-EF4E-8C4C-DCC98C06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j-lt"/>
              </a:rPr>
              <a:t>2014 RACIMO AIR</a:t>
            </a:r>
            <a:endParaRPr lang="en-GB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38C60-91E1-3D42-B75F-DB08904B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72EC0-95A3-EB44-A0B8-7F003156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775FB1C-0EE6-1B4A-8C7A-7ADDCC45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" y="742691"/>
            <a:ext cx="1990865" cy="10142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EA8654-62AE-1247-A4F3-A8CE1FD95CAB}"/>
              </a:ext>
            </a:extLst>
          </p:cNvPr>
          <p:cNvSpPr/>
          <p:nvPr/>
        </p:nvSpPr>
        <p:spPr>
          <a:xfrm flipV="1">
            <a:off x="655320" y="1280160"/>
            <a:ext cx="259080" cy="2135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0E8F70-08D1-D447-827A-081F731E3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9455"/>
            <a:ext cx="5701193" cy="1688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E9903E-7EE8-0B45-B4DB-6F5EDA08F2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907"/>
            <a:ext cx="2117608" cy="2511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06852-048B-4646-9BCD-FC5405AC2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77" y="707928"/>
            <a:ext cx="2404310" cy="4498258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4533F99F-BD8B-3F46-99BF-93C31942A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777" y="3299974"/>
            <a:ext cx="3963697" cy="34352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FE760A-A7AB-9343-A107-35002C891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515" y="856278"/>
            <a:ext cx="5085543" cy="2144506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CA7749CE-9079-B240-A414-1DCDBA10EDBF}"/>
              </a:ext>
            </a:extLst>
          </p:cNvPr>
          <p:cNvSpPr/>
          <p:nvPr/>
        </p:nvSpPr>
        <p:spPr>
          <a:xfrm>
            <a:off x="3997160" y="1943279"/>
            <a:ext cx="2164962" cy="2777587"/>
          </a:xfrm>
          <a:prstGeom prst="rightArrow">
            <a:avLst>
              <a:gd name="adj1" fmla="val 50000"/>
              <a:gd name="adj2" fmla="val 514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01B6B5EE-036D-F64C-AD63-A44296ABA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6218" y="3000784"/>
            <a:ext cx="1714825" cy="705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09C8BC-3130-A744-9433-927E600CF0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8953" y="3705893"/>
            <a:ext cx="2289824" cy="1041417"/>
          </a:xfrm>
          <a:prstGeom prst="rect">
            <a:avLst/>
          </a:prstGeom>
        </p:spPr>
      </p:pic>
      <p:pic>
        <p:nvPicPr>
          <p:cNvPr id="21" name="Picture 2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A178C0C-471D-4741-8DF2-091D47A5D7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6033" y="4750072"/>
            <a:ext cx="2247900" cy="2019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4525F3-D392-9747-9B7E-1B7DBF157FFF}"/>
              </a:ext>
            </a:extLst>
          </p:cNvPr>
          <p:cNvSpPr txBox="1"/>
          <p:nvPr/>
        </p:nvSpPr>
        <p:spPr>
          <a:xfrm>
            <a:off x="11349439" y="61353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7865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CC21D4-FE6F-4940-9CC9-3FC7C764D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6"/>
          <a:stretch/>
        </p:blipFill>
        <p:spPr>
          <a:xfrm>
            <a:off x="1843538" y="722676"/>
            <a:ext cx="10321157" cy="5660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F0B79-5A9F-EF4E-8C4C-DCC98C06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latin typeface="+mj-lt"/>
              </a:rPr>
              <a:t>2019 MAKESENS STARTUP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38C60-91E1-3D42-B75F-DB08904B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058" y="32658"/>
            <a:ext cx="897887" cy="138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72EC0-95A3-EB44-A0B8-7F0031564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446" y="8399"/>
            <a:ext cx="1270852" cy="713765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775FB1C-0EE6-1B4A-8C7A-7ADDCC451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5" y="742691"/>
            <a:ext cx="1990865" cy="10142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EA8654-62AE-1247-A4F3-A8CE1FD95CAB}"/>
              </a:ext>
            </a:extLst>
          </p:cNvPr>
          <p:cNvSpPr/>
          <p:nvPr/>
        </p:nvSpPr>
        <p:spPr>
          <a:xfrm flipV="1">
            <a:off x="891293" y="1088433"/>
            <a:ext cx="259080" cy="2135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0" name="Picture 9" descr="A picture containing text, iPod, printer, different&#10;&#10;Description automatically generated">
            <a:extLst>
              <a:ext uri="{FF2B5EF4-FFF2-40B4-BE49-F238E27FC236}">
                <a16:creationId xmlns:a16="http://schemas.microsoft.com/office/drawing/2014/main" id="{69982C46-BDCC-A447-BEBC-A3609DF4B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28168"/>
            <a:ext cx="3170903" cy="2059332"/>
          </a:xfrm>
          <a:prstGeom prst="rect">
            <a:avLst/>
          </a:prstGeom>
        </p:spPr>
      </p:pic>
      <p:pic>
        <p:nvPicPr>
          <p:cNvPr id="12" name="Picture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9C7915C3-5B17-114B-B96D-C295A2AA9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86" y="918450"/>
            <a:ext cx="1576361" cy="1389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7F1255-CBE5-8D46-88BF-C451A01CD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526" y="5936342"/>
            <a:ext cx="3352800" cy="88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3E6F53-2E8D-8048-A463-40F571E578E8}"/>
              </a:ext>
            </a:extLst>
          </p:cNvPr>
          <p:cNvSpPr txBox="1"/>
          <p:nvPr/>
        </p:nvSpPr>
        <p:spPr>
          <a:xfrm>
            <a:off x="4296732" y="6450230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hlinkClick r:id="rId9"/>
              </a:rPr>
              <a:t>https://makesens19.wixsite.com/makesens</a:t>
            </a:r>
            <a:r>
              <a:rPr lang="en-GB" sz="18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9418C-6059-E94D-877D-415CD57A3A65}"/>
              </a:ext>
            </a:extLst>
          </p:cNvPr>
          <p:cNvSpPr txBox="1"/>
          <p:nvPr/>
        </p:nvSpPr>
        <p:spPr>
          <a:xfrm>
            <a:off x="1020833" y="6454296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Tweeter: @</a:t>
            </a:r>
            <a:r>
              <a:rPr lang="en-US" sz="1800" b="1" dirty="0" err="1"/>
              <a:t>MakeSens_co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33281439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356</Words>
  <Application>Microsoft Macintosh PowerPoint</Application>
  <PresentationFormat>Widescreen</PresentationFormat>
  <Paragraphs>79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Libre Franklin Medium</vt:lpstr>
      <vt:lpstr>Montserrat</vt:lpstr>
      <vt:lpstr>Roboto</vt:lpstr>
      <vt:lpstr>Libre Franklin</vt:lpstr>
      <vt:lpstr>Tema de Office</vt:lpstr>
      <vt:lpstr>PowerPoint Presentation</vt:lpstr>
      <vt:lpstr>Who are we? </vt:lpstr>
      <vt:lpstr>Where are we?</vt:lpstr>
      <vt:lpstr>RACIMO evolution at glance  ~6years City/Rural</vt:lpstr>
      <vt:lpstr>Starting RACIMO</vt:lpstr>
      <vt:lpstr>2014 RACIMO AIR</vt:lpstr>
      <vt:lpstr>2014 RACIMO AIR</vt:lpstr>
      <vt:lpstr>2019 MAKESENS STARTUP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Hablemos de física avanzada</dc:title>
  <dc:creator>user</dc:creator>
  <cp:lastModifiedBy>LUIS ALBERTO NUNEZ DE VIL MARTINEZ</cp:lastModifiedBy>
  <cp:revision>82</cp:revision>
  <dcterms:modified xsi:type="dcterms:W3CDTF">2020-12-13T22:40:48Z</dcterms:modified>
</cp:coreProperties>
</file>